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</p:sldMasterIdLst>
  <p:notesMasterIdLst>
    <p:notesMasterId r:id="rId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s/slide2.xml" Type="http://schemas.openxmlformats.org/officeDocument/2006/relationships/slide"/><Relationship Id="rId11" Target="slides/slide3.xml" Type="http://schemas.openxmlformats.org/officeDocument/2006/relationships/slide"/><Relationship Id="rId12" Target="slides/slide4.xml" Type="http://schemas.openxmlformats.org/officeDocument/2006/relationships/slide"/><Relationship Id="rId13" Target="slides/slide5.xml" Type="http://schemas.openxmlformats.org/officeDocument/2006/relationships/slide"/><Relationship Id="rId14" Target="slides/slide6.xml" Type="http://schemas.openxmlformats.org/officeDocument/2006/relationships/slide"/><Relationship Id="rId15" Target="slides/slide7.xml" Type="http://schemas.openxmlformats.org/officeDocument/2006/relationships/slide"/><Relationship Id="rId16" Target="slides/slide8.xml" Type="http://schemas.openxmlformats.org/officeDocument/2006/relationships/slide"/><Relationship Id="rId17" Target="slides/slide9.xml" Type="http://schemas.openxmlformats.org/officeDocument/2006/relationships/slide"/><Relationship Id="rId18" Target="slides/slide10.xml" Type="http://schemas.openxmlformats.org/officeDocument/2006/relationships/slide"/><Relationship Id="rId19" Target="slides/slide11.xml" Type="http://schemas.openxmlformats.org/officeDocument/2006/relationships/slide"/><Relationship Id="rId2" Target="viewProps.xml" Type="http://schemas.openxmlformats.org/officeDocument/2006/relationships/viewProps"/><Relationship Id="rId20" Target="slides/slide12.xml" Type="http://schemas.openxmlformats.org/officeDocument/2006/relationships/slide"/><Relationship Id="rId21" Target="slides/slide13.xml" Type="http://schemas.openxmlformats.org/officeDocument/2006/relationships/slide"/><Relationship Id="rId22" Target="slides/slide14.xml" Type="http://schemas.openxmlformats.org/officeDocument/2006/relationships/slide"/><Relationship Id="rId23" Target="slides/slide15.xml" Type="http://schemas.openxmlformats.org/officeDocument/2006/relationships/slide"/><Relationship Id="rId24" Target="slides/slide16.xml" Type="http://schemas.openxmlformats.org/officeDocument/2006/relationships/slide"/><Relationship Id="rId25" Target="slides/slide17.xml" Type="http://schemas.openxmlformats.org/officeDocument/2006/relationships/slide"/><Relationship Id="rId26" Target="slides/slide18.xml" Type="http://schemas.openxmlformats.org/officeDocument/2006/relationships/slide"/><Relationship Id="rId27" Target="slides/slide19.xml" Type="http://schemas.openxmlformats.org/officeDocument/2006/relationships/slide"/><Relationship Id="rId28" Target="slides/slide20.xml" Type="http://schemas.openxmlformats.org/officeDocument/2006/relationships/slide"/><Relationship Id="rId29" Target="slides/slide21.xml" Type="http://schemas.openxmlformats.org/officeDocument/2006/relationships/slide"/><Relationship Id="rId3" Target="presProps.xml" Type="http://schemas.openxmlformats.org/officeDocument/2006/relationships/presProps"/><Relationship Id="rId30" Target="slides/slide22.xml" Type="http://schemas.openxmlformats.org/officeDocument/2006/relationships/slide"/><Relationship Id="rId31" Target="slides/slide23.xml" Type="http://schemas.openxmlformats.org/officeDocument/2006/relationships/slide"/><Relationship Id="rId32" Target="slides/slide24.xml" Type="http://schemas.openxmlformats.org/officeDocument/2006/relationships/slide"/><Relationship Id="rId33" Target="slides/slide25.xml" Type="http://schemas.openxmlformats.org/officeDocument/2006/relationships/slide"/><Relationship Id="rId34" Target="slides/slide26.xml" Type="http://schemas.openxmlformats.org/officeDocument/2006/relationships/slide"/><Relationship Id="rId35" Target="slides/slide27.xml" Type="http://schemas.openxmlformats.org/officeDocument/2006/relationships/slide"/><Relationship Id="rId36" Target="slides/slide28.xml" Type="http://schemas.openxmlformats.org/officeDocument/2006/relationships/slide"/><Relationship Id="rId37" Target="notesSlides/notesSlide1.xml" Type="http://schemas.openxmlformats.org/officeDocument/2006/relationships/notesSlide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slideMasters/slideMaster1.xml" Type="http://schemas.openxmlformats.org/officeDocument/2006/relationships/slideMaster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notesSlides/notesSlide11.xml" Type="http://schemas.openxmlformats.org/officeDocument/2006/relationships/notesSlide"/><Relationship Id="rId48" Target="notesSlides/notesSlide12.xml" Type="http://schemas.openxmlformats.org/officeDocument/2006/relationships/notesSlide"/><Relationship Id="rId49" Target="notesSlides/notesSlide13.xml" Type="http://schemas.openxmlformats.org/officeDocument/2006/relationships/notesSlide"/><Relationship Id="rId50" Target="notesSlides/notesSlide14.xml" Type="http://schemas.openxmlformats.org/officeDocument/2006/relationships/notesSlide"/><Relationship Id="rId51" Target="notesSlides/notesSlide15.xml" Type="http://schemas.openxmlformats.org/officeDocument/2006/relationships/notesSlide"/><Relationship Id="rId52" Target="notesSlides/notesSlide16.xml" Type="http://schemas.openxmlformats.org/officeDocument/2006/relationships/notesSlide"/><Relationship Id="rId53" Target="notesSlides/notesSlide17.xml" Type="http://schemas.openxmlformats.org/officeDocument/2006/relationships/notesSlide"/><Relationship Id="rId54" Target="notesSlides/notesSlide18.xml" Type="http://schemas.openxmlformats.org/officeDocument/2006/relationships/notesSlide"/><Relationship Id="rId55" Target="notesSlides/notesSlide19.xml" Type="http://schemas.openxmlformats.org/officeDocument/2006/relationships/notesSlide"/><Relationship Id="rId56" Target="notesSlides/notesSlide20.xml" Type="http://schemas.openxmlformats.org/officeDocument/2006/relationships/notesSlide"/><Relationship Id="rId57" Target="notesSlides/notesSlide21.xml" Type="http://schemas.openxmlformats.org/officeDocument/2006/relationships/notesSlide"/><Relationship Id="rId58" Target="notesSlides/notesSlide22.xml" Type="http://schemas.openxmlformats.org/officeDocument/2006/relationships/notesSlide"/><Relationship Id="rId59" Target="notesSlides/notesSlide23.xml" Type="http://schemas.openxmlformats.org/officeDocument/2006/relationships/notesSlide"/><Relationship Id="rId6" Target="notesMasters/notesMaster1.xml" Type="http://schemas.openxmlformats.org/officeDocument/2006/relationships/notesMaster"/><Relationship Id="rId60" Target="notesSlides/notesSlide24.xml" Type="http://schemas.openxmlformats.org/officeDocument/2006/relationships/notesSlide"/><Relationship Id="rId61" Target="notesSlides/notesSlide25.xml" Type="http://schemas.openxmlformats.org/officeDocument/2006/relationships/notesSlide"/><Relationship Id="rId62" Target="notesSlides/notesSlide26.xml" Type="http://schemas.openxmlformats.org/officeDocument/2006/relationships/notesSlide"/><Relationship Id="rId63" Target="notesSlides/notesSlide27.xml" Type="http://schemas.openxmlformats.org/officeDocument/2006/relationships/notesSlide"/><Relationship Id="rId64" Target="notesSlides/notesSlide28.xml" Type="http://schemas.openxmlformats.org/officeDocument/2006/relationships/notesSlide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s/slide1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大家好，今天我们将一同探讨美的集团的转型故事，看它如何从一家传统的家电制造商，成功蜕变为一个全球化的科技集团。这份解析将基于一段深度对话的字幕内容，为您揭示美的背后的增长逻辑。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现在我们来看第三条增长曲线，绿色化，主要聚焦于新能源及工业技术。这是美的面向未来的重要布局，展现了强劲的增长势头。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美的的新能源业务增长非常迅猛。2023年，该业务收入达到279亿元，同比增长29%。在新能源汽车领域，其核心部件的累计供货量已经达到了300万台，显示了其在这个赛道上的坚实步伐。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在核心技术领域拥有强大的实力。例如，其家用空调压缩机的全球市场份额高达45%。更关键的是，美的展现了卓越的技术迁移能力，将在家电领域积累的热管理、电机、电控等核心技术，成功应用到了汽车和储能等高增长领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三条增长曲线并非孤立存在，而是形成了强大的协同效应。例如，第三曲线的电驱动技术可以为第二曲线的工业机器人提供技术支持；而第一曲线IoT平台收集的能源数据，又可以反过来优化第三曲线的储能解决方案。这种内部协同，极大地增强了美的的整体竞争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美的的成功转型，离不开其坚实的财务实力作为后盾。接下来，我们将通过一些关键的财务数据，来看看美的的家底有多厚。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美的的财务表现非常亮眼。2024年，其营业总收入成功突破4000亿元大关，规模净利润也达到了385.37亿元，均创下了历史新高，展现了强大的盈利能力和发展韧性。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除了规模增长，美的的财务质量也非常稳健。其经营性现金流净额持续超过净利润，显示出强大的内生造血能力。同时，资产负债率保持在健康水平，高达20.03倍的利息保障倍数则表明其偿债能力极强，财务风险很低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稳健的财务状况，支撑了美的在研发上的持续高额投入。公司每年的研发投入超过160亿元，占总收入的比重接近4%。这种持续的高强度投入，是美的保持技术领先和创新能力的根本保障。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了解了美的的业务和财务状况后，我们再来看看它当前的估值水平，以及那些尚未被市场充分认知的技术潜力。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从估值来看，美的当前总市值约6056亿元，对应2024年业绩的静态市盈率约为15.7倍。回顾历史，美的作为兼具消费和科技属性的龙头企业，其估值中枢通常在12到20倍PE之间。因此，当前的估值处于中枢略偏上的位置，相对合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故事的起点，是美的完成了一次深刻的身份转变。它不再仅仅是我们熟知的家电品牌，而是成功转型为一家全球化的科技集团。这背后，是怎样的战略布局和发展路径呢？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市场对美的科技转型的价值已经开始部分认可，但仍有部分潜力尚未被充分挖掘。例如，其工业互联网平台“美擎”已成为工信部认证的双跨平台，服务众多行业和客户；而自研的AI大模型“美颜”也已深度融入智能家居产品中。这些技术平台的长期价值，值得我们持续关注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美的的技术实力还体现在硬件层面。其自研的语音AI芯片已经实现量产，并搭配了AI编端部署工具链Agent。这些都是美的在核心技术领域自主创新的重要成果，为其智能化产品提供了坚实的底层支撑。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最后，我们对美的集团的发展态势进行一个总结，并展望其未来的发展前景。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总结来说，美的的成长已经超越了简单的产品迭代，进入了多技术轨道并行探索、系统化能力持续沉淀的新阶段。这是一个更高级、更可持续的发展模式。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支撑美的持续增长的，是一条由全球研发体系、高强度研发投入、坚实的数字化基座以及平台化技术能力共同构成的动态护城河。这条护城河并非一成不变，而是随着技术发展和业务拓展不断加固和拓宽，为美的的未来发展提供了坚实的保障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业务结构设计非常巧妙。C端的智能家居业务提供了稳定的现金流和利润，是公司估值的重要压舱石。而增速更快的B端科技业务，则成功地将美的的风险敞口从传统的家电需求，转移到了更具成长性的工业升级和绿色能源需求上，有效对冲了单一行业的周期性波动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美的的创新能力，根植于其全球化的研发网络。公司在全球12个国家设立了38个研发中心，拥有超过2.3万名研发人员，并与MIT、清华大学等顶尖学府以及众多院士展开深度合作，构建了一个强大的全球创新生态。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总而言之，美的正在经历一次深刻的蜕变，从传统制造巨头向科技集团的转型已初见成效。三条并行的S曲线为其提供了持续的增长动力，而动态护城河则保障了这种增长的可持续性。当前的估值水平，既提供了一定的安全边际，也为其未来的科技转型留出了充足的估值提升空间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我的分享到此结束，感谢大家的观看！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转型的核心，在于它同时布局了三条完全不同的增长曲线。这三条曲线分别是面向消费者的智能化业务、面向企业的机器人与自动化业务，以及面向未来的绿色能源业务。这三者并行发展，共同构成了美的今天的增长引擎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首先，我们来看看第一条增长曲线，也就是面向消费者的智能化业务。这是美的在原有家电业务基础上，进行智能化升级的成果。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这条曲线的核心载体是美的美居IoT生态平台。这个平台的用户规模非常可观，注册用户已经超过了6000万，连接的智能设备更是突破了1亿台，形成了一个庞大的智能家居网络。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通过打造超过300个智能场景，构建了一个完美的数据闭环。用户在使用智能设备时产生的数据，会用来训练美的的AI大模型；而更智能的模型又能优化场景体验，从而吸引用户购买更多高端硬件产品。这是一个正向的、自我强化的循环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接下来，我们看第二条增长曲线，也就是面向企业的机器人与自动化业务。这是美的通过收购库卡机器人，切入的一个全新的高增长赛道。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美的的机器人业务已经取得了显著的成绩。2023年，这块业务的收入达到了311亿元。更值得关注的是，库卡机器人的使用密度高达每万人640台，这反映了其在自动化领域的领先地位和市场渗透能力。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美的在机器人技术上不断取得突破，比如其伺服电机重载移动机器人获得了国际领先认定。同时，他们成功地将自动化技术从传统的汽车行业，拓展到了电子、医疗、物流等更多元的领域，打开了更广阔的市场空间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2" Target="../slideLayouts/slideLayout12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5748369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19.xml" Type="http://schemas.openxmlformats.org/officeDocument/2006/relationships/notesSlid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65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9.jpeg" Type="http://schemas.openxmlformats.org/officeDocument/2006/relationships/image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notesSlides/notesSlide23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24.xml" Type="http://schemas.openxmlformats.org/officeDocument/2006/relationships/notesSlid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notesSlides/notesSlide25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82.jpeg" Type="http://schemas.openxmlformats.org/officeDocument/2006/relationships/image"/><Relationship Id="rId11" Target="../notesSlides/notesSlide26.xml" Type="http://schemas.openxmlformats.org/officeDocument/2006/relationships/notesSlid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27.xml" Type="http://schemas.openxmlformats.org/officeDocument/2006/relationships/notesSlide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notesSlides/notesSlide28.xml" Type="http://schemas.openxmlformats.org/officeDocument/2006/relationships/notesSlide"/><Relationship Id="rId4" Target="../media/image8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Relationship Id="rId7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notesSlides/notesSlide6.xml" Type="http://schemas.openxmlformats.org/officeDocument/2006/relationships/notesSlid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.jpeg" Type="http://schemas.openxmlformats.org/officeDocument/2006/relationships/image"/><Relationship Id="rId3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jpeg" Type="http://schemas.openxmlformats.org/officeDocument/2006/relationships/image"/><Relationship Id="rId7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jpeg" Type="http://schemas.openxmlformats.org/officeDocument/2006/relationships/image"/><Relationship Id="rId7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2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428">
              <a:alpha val="7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635000" y="2286000"/>
            <a:ext cx="1092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美的集团：从传统制造到全球化科技集团的转型之路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676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937000"/>
            <a:ext cx="10160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基于 SRT 字幕的深度解析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1432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2286000" y="2032000"/>
            <a:ext cx="762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 spc="2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STRATEGIC LAYOUT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1016000" y="24765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第三增长曲线：绿色化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42969" flipH="false" flipV="false">
            <a:off x="5588040" y="3422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016000" y="36830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FFFFFF">
                    <a:alpha val="9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新能源及工业技术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5308600" y="44450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5715000" y="4445000"/>
            <a:ext cx="254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FFFFFF">
                    <a:alpha val="6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FUTURE GROWTH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新能源业务收入与增长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207000" cy="3810000"/>
          </a:xfrm>
          <a:prstGeom prst="roundRect">
            <a:avLst>
              <a:gd name="adj" fmla="val 3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2286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22606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2023年收入规模与增速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9291" flipH="false" flipV="false">
            <a:off x="1016009" y="2724150"/>
            <a:ext cx="469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EEEEE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016000" y="29210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年度总收入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279</a:t>
            </a: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亿元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1016000" y="3810000"/>
            <a:ext cx="4699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同比增长</a:t>
            </a:r>
            <a:r>
              <a:rPr lang="en-US" b="true" i="false" strike="noStrike" u="none" sz="2400">
                <a:solidFill>
                  <a:srgbClr val="F59E0B"/>
                </a:solidFill>
                <a:latin typeface="Noto Sans SC"/>
                <a:ea typeface="Noto Sans SC"/>
                <a:cs typeface="Noto Sans SC"/>
                <a:sym typeface="Noto Sans SC"/>
              </a:rPr>
              <a:t>+29%</a:t>
            </a:r>
            <a:endParaRPr lang="en-US" sz="1100"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1016000" y="4445000"/>
            <a:ext cx="4699000" cy="12700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6223000" y="2032000"/>
            <a:ext cx="5207000" cy="3810000"/>
          </a:xfrm>
          <a:prstGeom prst="roundRect">
            <a:avLst>
              <a:gd name="adj" fmla="val 3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477000" y="2286000"/>
            <a:ext cx="304800" cy="3048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6858000" y="22606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新能源汽车核心部件累计供货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-9291" flipH="false" flipV="false">
            <a:off x="6477009" y="2724150"/>
            <a:ext cx="469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EEEEE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4" id="14"/>
          <p:cNvSpPr/>
          <p:nvPr/>
        </p:nvSpPr>
        <p:spPr>
          <a:xfrm rot="0" flipH="false" flipV="false">
            <a:off x="6477000" y="29210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累计供货总量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300</a:t>
            </a: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万台</a:t>
            </a:r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477000" y="3810000"/>
            <a:ext cx="4699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作为绿色化战略的核心赛道，新能源业务展现出强劲的增长势头。核心部件的大规模供货，标志着在工业技术领域的坚实布局。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核心技术与市场份额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2860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家用空调压缩机全球市场份额</a:t>
            </a:r>
            <a:endParaRPr lang="en-US" sz="1100"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016000" y="2794000"/>
            <a:ext cx="4572000" cy="30480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6096000" y="2032000"/>
            <a:ext cx="5080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350000" y="22860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核心技术迁移与应用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350000" y="2921000"/>
            <a:ext cx="406400" cy="4064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6858000" y="2921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高效热管理技术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858000" y="3251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源自家电领域的深厚积累，已成功应用于新能源汽车热管理系统。</a:t>
            </a:r>
            <a:endParaRPr lang="en-US" sz="1100"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350000" y="3683000"/>
            <a:ext cx="406400" cy="4064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6858000" y="3683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高性能电机技术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6858000" y="4013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从家电电机向汽车驱动电机延伸，实现核心部件的自主可控。</a:t>
            </a:r>
            <a:endParaRPr lang="en-US" sz="1100"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350000" y="4445000"/>
            <a:ext cx="406400" cy="4064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6858000" y="4445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智能电控系统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6858000" y="4775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将家电电控算法迁移至储能与汽车电子，提升系统能效与稳定性。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三条曲线的协同效应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3302000" cy="3048000"/>
          </a:xfrm>
          <a:prstGeom prst="roundRect">
            <a:avLst>
              <a:gd name="adj" fmla="val 416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2095500" y="2286000"/>
            <a:ext cx="635000" cy="635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889000" y="3048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第一曲线：IoT平台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889000" y="3492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08333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能源数据收集与分析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4445000" y="2032000"/>
            <a:ext cx="3302000" cy="3048000"/>
          </a:xfrm>
          <a:prstGeom prst="roundRect">
            <a:avLst>
              <a:gd name="adj" fmla="val 416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5778500" y="2286000"/>
            <a:ext cx="635000" cy="6350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4572000" y="3048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第二曲线：工业机器人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4572000" y="3492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08333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智能制造核心载体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8128000" y="2032000"/>
            <a:ext cx="3302000" cy="3048000"/>
          </a:xfrm>
          <a:prstGeom prst="roundRect">
            <a:avLst>
              <a:gd name="adj" fmla="val 416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9461500" y="2286000"/>
            <a:ext cx="635000" cy="6350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8255000" y="3048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第三曲线：储能与电驱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255000" y="3492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08333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电驱动技术与储能方案</a:t>
            </a:r>
            <a:endParaRPr lang="en-US" sz="1100"/>
          </a:p>
        </p:txBody>
      </p:sp>
      <p:cxnSp>
        <p:nvCxnSpPr>
          <p:cNvPr name="Connector 15" id="15"/>
          <p:cNvCxnSpPr/>
          <p:nvPr/>
        </p:nvCxnSpPr>
        <p:spPr>
          <a:xfrm rot="-10742" flipH="false" flipV="false">
            <a:off x="4064010" y="3930650"/>
            <a:ext cx="4064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arrow" w="med" len="med"/>
          </a:ln>
        </p:spPr>
      </p:cxnSp>
      <p:sp>
        <p:nvSpPr>
          <p:cNvPr name="AutoShape 16" id="16"/>
          <p:cNvSpPr/>
          <p:nvPr/>
        </p:nvSpPr>
        <p:spPr>
          <a:xfrm rot="0" flipH="false" flipV="false">
            <a:off x="5207000" y="3619500"/>
            <a:ext cx="177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2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数据驱动优化</a:t>
            </a:r>
            <a:endParaRPr lang="en-US" sz="1100"/>
          </a:p>
        </p:txBody>
      </p:sp>
      <p:cxnSp>
        <p:nvCxnSpPr>
          <p:cNvPr name="Connector 17" id="17"/>
          <p:cNvCxnSpPr/>
          <p:nvPr/>
        </p:nvCxnSpPr>
        <p:spPr>
          <a:xfrm rot="10788145" flipH="false" flipV="false">
            <a:off x="6095989" y="5073650"/>
            <a:ext cx="3683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arrow" w="med" len="med"/>
          </a:ln>
        </p:spPr>
      </p:cxnSp>
      <p:sp>
        <p:nvSpPr>
          <p:cNvPr name="AutoShape 18" id="18"/>
          <p:cNvSpPr/>
          <p:nvPr/>
        </p:nvSpPr>
        <p:spPr>
          <a:xfrm rot="0" flipH="false" flipV="false">
            <a:off x="6731000" y="5143500"/>
            <a:ext cx="177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2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技术赋能升级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1432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540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坚实的财务实力：转型的后盾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676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2286000" y="3937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FINANCIAL STRENGTH &amp; SUPPORT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营收与利润创历史新高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778000"/>
            <a:ext cx="5207000" cy="1524000"/>
          </a:xfrm>
          <a:prstGeom prst="roundRect">
            <a:avLst>
              <a:gd name="adj" fmla="val 8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032000"/>
            <a:ext cx="609600" cy="609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828800" y="2032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2024年营业总收入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828800" y="2413000"/>
            <a:ext cx="381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突破 4000 亿元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223000" y="1778000"/>
            <a:ext cx="5207000" cy="1524000"/>
          </a:xfrm>
          <a:prstGeom prst="roundRect">
            <a:avLst>
              <a:gd name="adj" fmla="val 8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527800" y="2032000"/>
            <a:ext cx="609600" cy="609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7289800" y="2032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2024年规模净利润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7289800" y="2413000"/>
            <a:ext cx="381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385.37 亿元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3556000"/>
            <a:ext cx="10668000" cy="2794000"/>
          </a:xfrm>
          <a:prstGeom prst="roundRect">
            <a:avLst>
              <a:gd name="adj" fmla="val 454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1016000" y="3683000"/>
            <a:ext cx="10160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稳健的财务质量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79500" y="2349500"/>
            <a:ext cx="609600" cy="609600"/>
          </a:xfrm>
          <a:prstGeom prst="ellipse">
            <a:avLst/>
          </a:prstGeom>
          <a:solidFill>
            <a:srgbClr val="0066CC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181100" y="24511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079500" y="31115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内生造血能力强劲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16370" flipH="false" flipV="false">
            <a:off x="1079515" y="3549650"/>
            <a:ext cx="266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8" id="8"/>
          <p:cNvSpPr/>
          <p:nvPr/>
        </p:nvSpPr>
        <p:spPr>
          <a:xfrm rot="0" flipH="false" flipV="false">
            <a:off x="1079500" y="3683000"/>
            <a:ext cx="2667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经营性现金流净额持续超过净利润，显示出极强的自我造血能力，为研发投入提供坚实基础。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4445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4762500" y="2349500"/>
            <a:ext cx="609600" cy="609600"/>
          </a:xfrm>
          <a:prstGeom prst="ellipse">
            <a:avLst/>
          </a:prstGeom>
          <a:solidFill>
            <a:srgbClr val="0066CC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4864100" y="2451100"/>
            <a:ext cx="406400" cy="4064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4762500" y="31115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资产结构稳健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-16370" flipH="false" flipV="false">
            <a:off x="4762515" y="3549650"/>
            <a:ext cx="266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4" id="14"/>
          <p:cNvSpPr/>
          <p:nvPr/>
        </p:nvSpPr>
        <p:spPr>
          <a:xfrm rot="0" flipH="false" flipV="false">
            <a:off x="4762500" y="3683000"/>
            <a:ext cx="2667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62.33%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4762500" y="4254500"/>
            <a:ext cx="2667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2024年资产负债率保持在健康水平，财务结构稳定，风险可控。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8128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8445500" y="2349500"/>
            <a:ext cx="609600" cy="609600"/>
          </a:xfrm>
          <a:prstGeom prst="ellipse">
            <a:avLst/>
          </a:prstGeom>
          <a:solidFill>
            <a:srgbClr val="0066CC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547100" y="2451100"/>
            <a:ext cx="406400" cy="406400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 flipH="false" flipV="false">
            <a:off x="8445500" y="31115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偿债能力极强</a:t>
            </a:r>
            <a:endParaRPr lang="en-US" sz="1100"/>
          </a:p>
        </p:txBody>
      </p:sp>
      <p:cxnSp>
        <p:nvCxnSpPr>
          <p:cNvPr name="Connector 20" id="20"/>
          <p:cNvCxnSpPr/>
          <p:nvPr/>
        </p:nvCxnSpPr>
        <p:spPr>
          <a:xfrm rot="-16370" flipH="false" flipV="false">
            <a:off x="8445515" y="3549650"/>
            <a:ext cx="266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21" id="21"/>
          <p:cNvSpPr/>
          <p:nvPr/>
        </p:nvSpPr>
        <p:spPr>
          <a:xfrm rot="0" flipH="false" flipV="false">
            <a:off x="8445500" y="3683000"/>
            <a:ext cx="2667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20.03倍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 rot="0" flipH="false" flipV="false">
            <a:off x="8445500" y="4254500"/>
            <a:ext cx="2667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利息保障倍数极高，表明企业支付利息的能力极强，财务风险极低。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高额研发投入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3556000"/>
          </a:xfrm>
          <a:prstGeom prst="roundRect">
            <a:avLst>
              <a:gd name="adj" fmla="val 3571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143000" y="2413000"/>
            <a:ext cx="508000" cy="508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778000" y="2438400"/>
            <a:ext cx="368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年度研发投入总额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143000" y="2984500"/>
            <a:ext cx="431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0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&gt; 160 亿元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143000" y="3746500"/>
            <a:ext cx="4318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持续高强度的资金注入，确保技术领先地位</a:t>
            </a:r>
            <a:endParaRPr lang="en-US" sz="1100"/>
          </a:p>
        </p:txBody>
      </p:sp>
      <p:cxnSp>
        <p:nvCxnSpPr>
          <p:cNvPr name="Connector 8" id="8"/>
          <p:cNvCxnSpPr/>
          <p:nvPr/>
        </p:nvCxnSpPr>
        <p:spPr>
          <a:xfrm rot="-10110" flipH="false" flipV="false">
            <a:off x="1143009" y="43116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EEEEE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1143000" y="4445000"/>
            <a:ext cx="4318000" cy="8890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6223000" y="2032000"/>
            <a:ext cx="5080000" cy="3556000"/>
          </a:xfrm>
          <a:prstGeom prst="roundRect">
            <a:avLst>
              <a:gd name="adj" fmla="val 3571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604000" y="2413000"/>
            <a:ext cx="508000" cy="5080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7239000" y="2438400"/>
            <a:ext cx="368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研发投入占收入比重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6604000" y="2984500"/>
            <a:ext cx="431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0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~ 4%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6604000" y="3746500"/>
            <a:ext cx="4318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远超行业平均水平，构建深厚技术护城河</a:t>
            </a:r>
            <a:endParaRPr lang="en-US" sz="1100"/>
          </a:p>
        </p:txBody>
      </p:sp>
      <p:cxnSp>
        <p:nvCxnSpPr>
          <p:cNvPr name="Connector 15" id="15"/>
          <p:cNvCxnSpPr/>
          <p:nvPr/>
        </p:nvCxnSpPr>
        <p:spPr>
          <a:xfrm rot="-10110" flipH="false" flipV="false">
            <a:off x="6604009" y="43116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EEEEE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6604000" y="4445000"/>
            <a:ext cx="43180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1432">
              <a:alpha val="4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540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估值分析与未来技术潜力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2969" flipH="false" flipV="false">
            <a:off x="5588040" y="3422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508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6195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Valuation Analysis &amp; Future Technology Potential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当前估值水平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3302000" cy="2794000"/>
          </a:xfrm>
          <a:prstGeom prst="roundRect">
            <a:avLst>
              <a:gd name="adj" fmla="val 454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3368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74800" y="2311400"/>
            <a:ext cx="2286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总市值 (2024)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66800" y="2921000"/>
            <a:ext cx="26924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6056</a:t>
            </a:r>
            <a:r>
              <a:rPr lang="en-US" b="false" i="false" strike="noStrike" u="none" sz="16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亿元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16215" flipH="false" flipV="false">
            <a:off x="1066815" y="3676650"/>
            <a:ext cx="26924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BED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8" id="8"/>
          <p:cNvSpPr/>
          <p:nvPr/>
        </p:nvSpPr>
        <p:spPr>
          <a:xfrm rot="0" flipH="false" flipV="false">
            <a:off x="1066800" y="3810000"/>
            <a:ext cx="26924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8F959E"/>
                </a:solidFill>
                <a:latin typeface="Noto Sans SC"/>
                <a:ea typeface="Noto Sans SC"/>
                <a:cs typeface="Noto Sans SC"/>
                <a:sym typeface="Noto Sans SC"/>
              </a:rPr>
              <a:t>基于2024年业绩季数据测算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4445000" y="2032000"/>
            <a:ext cx="3302000" cy="2794000"/>
          </a:xfrm>
          <a:prstGeom prst="roundRect">
            <a:avLst>
              <a:gd name="adj" fmla="val 454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4749800" y="23368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5257800" y="2311400"/>
            <a:ext cx="2286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静态市盈率 (PE)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4749800" y="2921000"/>
            <a:ext cx="26924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15.7</a:t>
            </a:r>
            <a:r>
              <a:rPr lang="en-US" b="false" i="false" strike="noStrike" u="none" sz="16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倍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-16215" flipH="false" flipV="false">
            <a:off x="4749815" y="3676650"/>
            <a:ext cx="26924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BED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4" id="14"/>
          <p:cNvSpPr/>
          <p:nvPr/>
        </p:nvSpPr>
        <p:spPr>
          <a:xfrm rot="0" flipH="false" flipV="false">
            <a:off x="4749800" y="3810000"/>
            <a:ext cx="26924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8F959E"/>
                </a:solidFill>
                <a:latin typeface="Noto Sans SC"/>
                <a:ea typeface="Noto Sans SC"/>
                <a:cs typeface="Noto Sans SC"/>
                <a:sym typeface="Noto Sans SC"/>
              </a:rPr>
              <a:t>对应2024年业绩表现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8128000" y="2032000"/>
            <a:ext cx="3302000" cy="2794000"/>
          </a:xfrm>
          <a:prstGeom prst="roundRect">
            <a:avLst>
              <a:gd name="adj" fmla="val 454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432800" y="2336800"/>
            <a:ext cx="406400" cy="4064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8940800" y="2311400"/>
            <a:ext cx="2286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历史估值中枢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8432800" y="2921000"/>
            <a:ext cx="26924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12 - 20</a:t>
            </a:r>
            <a:r>
              <a:rPr lang="en-US" b="false" i="false" strike="noStrike" u="none" sz="1600">
                <a:solidFill>
                  <a:srgbClr val="646A73"/>
                </a:solidFill>
                <a:latin typeface="Noto Sans SC"/>
                <a:ea typeface="Noto Sans SC"/>
                <a:cs typeface="Noto Sans SC"/>
                <a:sym typeface="Noto Sans SC"/>
              </a:rPr>
              <a:t>倍 PE</a:t>
            </a:r>
            <a:endParaRPr lang="en-US" sz="1100"/>
          </a:p>
        </p:txBody>
      </p:sp>
      <p:cxnSp>
        <p:nvCxnSpPr>
          <p:cNvPr name="Connector 19" id="19"/>
          <p:cNvCxnSpPr/>
          <p:nvPr/>
        </p:nvCxnSpPr>
        <p:spPr>
          <a:xfrm rot="-16215" flipH="false" flipV="false">
            <a:off x="8432815" y="3676650"/>
            <a:ext cx="26924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BED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20" id="20"/>
          <p:cNvSpPr/>
          <p:nvPr/>
        </p:nvSpPr>
        <p:spPr>
          <a:xfrm rot="0" flipH="false" flipV="false">
            <a:off x="8432800" y="3810000"/>
            <a:ext cx="26924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8F959E"/>
                </a:solidFill>
                <a:latin typeface="Noto Sans SC"/>
                <a:ea typeface="Noto Sans SC"/>
                <a:cs typeface="Noto Sans SC"/>
                <a:sym typeface="Noto Sans SC"/>
              </a:rPr>
              <a:t>兼具消费属性与科技成长性的龙头估值区间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 flipH="false" flipV="false">
            <a:off x="762000" y="5080000"/>
            <a:ext cx="10668000" cy="1270000"/>
          </a:xfrm>
          <a:prstGeom prst="roundRect">
            <a:avLst>
              <a:gd name="adj" fmla="val 10000"/>
            </a:avLst>
          </a:prstGeom>
          <a:solidFill>
            <a:srgbClr val="0066CC">
              <a:alpha val="5000"/>
            </a:srgbClr>
          </a:solidFill>
          <a:ln w="12700" cmpd="sng" cap="flat">
            <a:solidFill>
              <a:srgbClr val="0066CC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1066800" y="5334000"/>
            <a:ext cx="304800" cy="304800"/>
          </a:xfrm>
          <a:prstGeom prst="rect">
            <a:avLst/>
          </a:prstGeom>
        </p:spPr>
      </p:pic>
      <p:sp>
        <p:nvSpPr>
          <p:cNvPr name="AutoShape 23" id="23"/>
          <p:cNvSpPr/>
          <p:nvPr/>
        </p:nvSpPr>
        <p:spPr>
          <a:xfrm rot="0" flipH="false" flipV="false">
            <a:off x="1473200" y="5308600"/>
            <a:ext cx="9652000" cy="812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当前15.7倍的估值处于历史中枢略偏上的位置。作为兼具消费和科技属性的龙头企业，这一估值水平反映了市场对其稳健经营与未来增长潜力的合理定价。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美的集团转型：从制造到科技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3810000"/>
          </a:xfrm>
          <a:prstGeom prst="roundRect">
            <a:avLst>
              <a:gd name="adj" fmla="val 3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143000" y="24130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651000" y="2387600"/>
            <a:ext cx="3810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战略身份重塑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10110" flipH="false" flipV="false">
            <a:off x="1143009" y="29146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143000" y="3175000"/>
            <a:ext cx="4318000" cy="228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美的集团不再仅仅是我们熟知的家电品牌，而是成功转型为一家全球化的科技集团。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b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999999"/>
                </a:solidFill>
                <a:latin typeface="Noto Sans SC"/>
                <a:ea typeface="Noto Sans SC"/>
                <a:cs typeface="Noto Sans SC"/>
                <a:sym typeface="Noto Sans SC"/>
              </a:rPr>
              <a:t>从传统制造到科技创新，这背后是深刻的战略布局与发展路径的重构。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096000" y="2032000"/>
            <a:ext cx="5080000" cy="3810000"/>
          </a:xfrm>
          <a:prstGeom prst="roundRect">
            <a:avLst>
              <a:gd name="adj" fmla="val 3333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r="0" t="19405" b="19405"/>
          <a:stretch>
            <a:fillRect/>
          </a:stretch>
        </p:blipFill>
        <p:spPr>
          <a:xfrm rot="0" flipH="false" flipV="false">
            <a:off x="6350000" y="2286000"/>
            <a:ext cx="4572000" cy="3302000"/>
          </a:xfrm>
          <a:prstGeom prst="roundRect">
            <a:avLst>
              <a:gd name="adj" fmla="val 3846"/>
            </a:avLst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未被充分认知的技术平台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207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137" b="137"/>
          <a:stretch>
            <a:fillRect/>
          </a:stretch>
        </p:blipFill>
        <p:spPr>
          <a:xfrm rot="0" flipH="false" flipV="false">
            <a:off x="762000" y="2032000"/>
            <a:ext cx="5207000" cy="2286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1066800" y="45212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574800" y="44958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美擎 · 工业互联网平台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066800" y="5003800"/>
            <a:ext cx="45974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-177800" marL="177800">
              <a:lnSpc>
                <a:spcPct val="125000"/>
              </a:lnSpc>
              <a:buClr>
                <a:srgbClr val="666666"/>
              </a:buClr>
              <a:buChar char="•"/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工信部认证的“双跨”平台</a:t>
            </a: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-177800" marL="177800">
              <a:lnSpc>
                <a:spcPct val="125000"/>
              </a:lnSpc>
              <a:buClr>
                <a:srgbClr val="666666"/>
              </a:buClr>
              <a:buChar char="•"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已服务 40+ 行业，覆盖 400+ 客户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23000" y="2032000"/>
            <a:ext cx="5207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r="0" t="137" b="137"/>
          <a:stretch>
            <a:fillRect/>
          </a:stretch>
        </p:blipFill>
        <p:spPr>
          <a:xfrm rot="0" flipH="false" flipV="false">
            <a:off x="6223000" y="2032000"/>
            <a:ext cx="5207000" cy="2286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527800" y="45212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7035800" y="44958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美颜 · AI 大模型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6527800" y="5003800"/>
            <a:ext cx="45974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-177800" marL="177800">
              <a:lnSpc>
                <a:spcPct val="125000"/>
              </a:lnSpc>
              <a:buClr>
                <a:srgbClr val="666666"/>
              </a:buClr>
              <a:buChar char="•"/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全栈自研的 AI 大模型技术</a:t>
            </a: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-177800" marL="177800">
              <a:lnSpc>
                <a:spcPct val="125000"/>
              </a:lnSpc>
              <a:buClr>
                <a:srgbClr val="666666"/>
              </a:buClr>
              <a:buChar char="•"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深度融入智能家居场景，赋能产品创新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AI芯片量产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3368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74800" y="2311400"/>
            <a:ext cx="40132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自研语音AI芯片量产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66800" y="2794000"/>
            <a:ext cx="44704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突破技术瓶颈，实现核心硬件自主可控，为智能化产品提供强劲的底层算力支撑。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4064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66800" y="4368800"/>
            <a:ext cx="406400" cy="4064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574800" y="4343400"/>
            <a:ext cx="40132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AI编端部署工具链 Agent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066800" y="4826000"/>
            <a:ext cx="44704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构建高效的端云协同架构，优化模型部署流程，确保算法在端侧设备上的高效运行。</a:t>
            </a:r>
            <a:endParaRPr lang="en-US" sz="1100"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7291" r="7291" t="0" b="0"/>
          <a:stretch>
            <a:fillRect/>
          </a:stretch>
        </p:blipFill>
        <p:spPr>
          <a:xfrm rot="0" flipH="false" flipV="false">
            <a:off x="6223000" y="2032000"/>
            <a:ext cx="5207000" cy="3810000"/>
          </a:xfrm>
          <a:prstGeom prst="roundRect">
            <a:avLst>
              <a:gd name="adj" fmla="val 3333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76200" blurRad="190500" algn="tl" rotWithShape="false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8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3366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667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总结：动态护城河与未来展望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549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美的集团发展态势总结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905000"/>
            <a:ext cx="10668000" cy="3048000"/>
          </a:xfrm>
          <a:prstGeom prst="roundRect">
            <a:avLst>
              <a:gd name="adj" fmla="val 416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127000" blurRad="254000" algn="tl" rotWithShape="false">
              <a:srgbClr val="0066CC">
                <a:alpha val="10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270000" y="2413000"/>
            <a:ext cx="812800" cy="812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2413000" y="2286000"/>
            <a:ext cx="8255000" cy="228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从产品迭代到系统沉淀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b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美的集团的成长故事已经从一个单纯的产品迭代升级，演进到了多技术轨道并行探索、系统化能力持续沉淀的新阶段。这是一个更高级、更可持续的发展模式。</a:t>
            </a:r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762000" y="5461000"/>
            <a:ext cx="10668000" cy="50800"/>
          </a:xfrm>
          <a:prstGeom prst="roundRect">
            <a:avLst>
              <a:gd name="adj" fmla="val 0"/>
            </a:avLst>
          </a:prstGeom>
          <a:solidFill>
            <a:srgbClr val="0066CC">
              <a:alpha val="10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动态护城河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207000" cy="1651000"/>
          </a:xfrm>
          <a:prstGeom prst="roundRect">
            <a:avLst>
              <a:gd name="adj" fmla="val 769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336800"/>
            <a:ext cx="609600" cy="609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828800" y="2286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全球研发体系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828800" y="2730500"/>
            <a:ext cx="381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构建全球协同创新网络，整合顶尖智力资源，实现技术无国界流动。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223000" y="2032000"/>
            <a:ext cx="5207000" cy="1651000"/>
          </a:xfrm>
          <a:prstGeom prst="roundRect">
            <a:avLst>
              <a:gd name="adj" fmla="val 769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527800" y="2336800"/>
            <a:ext cx="609600" cy="609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7289800" y="2286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高强度研发投入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7289800" y="2730500"/>
            <a:ext cx="381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持续加大研发资金与人力投入，确保技术领先优势，驱动产品迭代升级。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3937000"/>
            <a:ext cx="5207000" cy="1651000"/>
          </a:xfrm>
          <a:prstGeom prst="roundRect">
            <a:avLst>
              <a:gd name="adj" fmla="val 769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66800" y="4241800"/>
            <a:ext cx="609600" cy="6096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828800" y="4191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坚实的数字化基座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828800" y="4635500"/>
            <a:ext cx="381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打造全价值链数字化运营能力，提升组织效率，实现数据驱动决策。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223000" y="3937000"/>
            <a:ext cx="5207000" cy="1651000"/>
          </a:xfrm>
          <a:prstGeom prst="roundRect">
            <a:avLst>
              <a:gd name="adj" fmla="val 769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527800" y="4241800"/>
            <a:ext cx="609600" cy="6096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7289800" y="41910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平台化技术能力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7289800" y="4635500"/>
            <a:ext cx="381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沉淀核心技术组件与架构，赋能业务快速创新，构建开放共赢生态。</a:t>
            </a:r>
            <a:endParaRPr lang="en-US" sz="1100"/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业务结构与风险对冲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3556000"/>
          </a:xfrm>
          <a:prstGeom prst="roundRect">
            <a:avLst>
              <a:gd name="adj" fmla="val 3571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143000" y="2413000"/>
            <a:ext cx="812800" cy="812800"/>
          </a:xfrm>
          <a:prstGeom prst="ellipse">
            <a:avLst/>
          </a:prstGeom>
          <a:solidFill>
            <a:srgbClr val="0066CC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346200" y="26162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2159000" y="2489200"/>
            <a:ext cx="330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C端：智能家居业务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10110" flipH="false" flipV="false">
            <a:off x="1143009" y="33464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8" id="8"/>
          <p:cNvSpPr/>
          <p:nvPr/>
        </p:nvSpPr>
        <p:spPr>
          <a:xfrm rot="0" flipH="false" flipV="false">
            <a:off x="1143000" y="3556000"/>
            <a:ext cx="4318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提供稳定的现金流和持续盈利，作为集团估值的重要压舱石，确保业务基本盘稳固。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350000" y="2032000"/>
            <a:ext cx="5080000" cy="3556000"/>
          </a:xfrm>
          <a:prstGeom prst="roundRect">
            <a:avLst>
              <a:gd name="adj" fmla="val 3571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731000" y="2413000"/>
            <a:ext cx="812800" cy="812800"/>
          </a:xfrm>
          <a:prstGeom prst="ellipse">
            <a:avLst/>
          </a:prstGeom>
          <a:solidFill>
            <a:srgbClr val="0066CC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934200" y="2616200"/>
            <a:ext cx="406400" cy="4064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7747000" y="2489200"/>
            <a:ext cx="330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B端：科技业务群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-10110" flipH="false" flipV="false">
            <a:off x="6731009" y="33464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4" id="14"/>
          <p:cNvSpPr/>
          <p:nvPr/>
        </p:nvSpPr>
        <p:spPr>
          <a:xfrm rot="0" flipH="false" flipV="false">
            <a:off x="6731000" y="3556000"/>
            <a:ext cx="4318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机器人、新能源及工业技术增速显著高于集团整体，成功将风险敞口从家电需求转换为工业升级与绿色能源需求。</a:t>
            </a:r>
            <a:endParaRPr lang="en-US" sz="1100"/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全球化研发网络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2311400"/>
            <a:ext cx="508000" cy="508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714500" y="2184400"/>
            <a:ext cx="3937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全球广泛布局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在12个国家设立38个研发中心，构建全球创新网络</a:t>
            </a:r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762000" y="3238500"/>
            <a:ext cx="5080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3517900"/>
            <a:ext cx="508000" cy="5080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1714500" y="3390900"/>
            <a:ext cx="3937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顶尖人才储备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拥有超过2.3万名研发人员，汇聚全球智慧</a:t>
            </a:r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762000" y="4445000"/>
            <a:ext cx="5080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4724400"/>
            <a:ext cx="508000" cy="5080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1714500" y="4597400"/>
            <a:ext cx="3937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顶尖学府合作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与MIT、清华大学等世界一流高校深度合作</a:t>
            </a:r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762000" y="5651500"/>
            <a:ext cx="5080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1016000" y="5930900"/>
            <a:ext cx="508000" cy="5080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1714500" y="5803900"/>
            <a:ext cx="3937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院士战略支持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引入18位战略合作院士，引领技术前沿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r="0" t="6006" b="6006"/>
          <a:stretch>
            <a:fillRect/>
          </a:stretch>
        </p:blipFill>
        <p:spPr>
          <a:xfrm rot="0" flipH="false" flipV="false">
            <a:off x="6223000" y="2032000"/>
            <a:ext cx="5207000" cy="4699000"/>
          </a:xfrm>
          <a:prstGeom prst="roundRect">
            <a:avLst>
              <a:gd name="adj" fmla="val 2702"/>
            </a:avLst>
          </a:prstGeom>
          <a:noFill/>
          <a:ln w="25400" cmpd="sng" cap="flat">
            <a:noFill/>
            <a:prstDash val="solid"/>
            <a:round/>
          </a:ln>
          <a:effectLst>
            <a:outerShdw dir="5400000" dist="76200" blurRad="190500" algn="tl" rotWithShape="false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最终总结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905000"/>
            <a:ext cx="5143500" cy="2032000"/>
          </a:xfrm>
          <a:prstGeom prst="roundRect">
            <a:avLst>
              <a:gd name="adj" fmla="val 6250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2098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74800" y="21844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深刻的蜕变：向科技集团转型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9629" flipH="false" flipV="false">
            <a:off x="1066809" y="2711450"/>
            <a:ext cx="45339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0F0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066800" y="2844800"/>
            <a:ext cx="45339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从传统制造巨头向科技集团转型初见成效，战略重心转移带来新的发展机遇。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86500" y="1905000"/>
            <a:ext cx="5143500" cy="2032000"/>
          </a:xfrm>
          <a:prstGeom prst="roundRect">
            <a:avLst>
              <a:gd name="adj" fmla="val 6250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591300" y="2209800"/>
            <a:ext cx="406400" cy="4064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7099300" y="21844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三条S曲线提供持续动力</a:t>
            </a:r>
            <a:endParaRPr lang="en-US" sz="1100"/>
          </a:p>
        </p:txBody>
      </p:sp>
      <p:cxnSp>
        <p:nvCxnSpPr>
          <p:cNvPr name="Connector 11" id="11"/>
          <p:cNvCxnSpPr/>
          <p:nvPr/>
        </p:nvCxnSpPr>
        <p:spPr>
          <a:xfrm rot="-9629" flipH="false" flipV="false">
            <a:off x="6591309" y="2711450"/>
            <a:ext cx="45339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0F0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2" id="12"/>
          <p:cNvSpPr/>
          <p:nvPr/>
        </p:nvSpPr>
        <p:spPr>
          <a:xfrm rot="0" flipH="false" flipV="false">
            <a:off x="6591300" y="2844800"/>
            <a:ext cx="45339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并行的S曲线战略布局，确保了企业在不同发展阶段都能获得强劲的增长引擎。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762000" y="4191000"/>
            <a:ext cx="5143500" cy="2032000"/>
          </a:xfrm>
          <a:prstGeom prst="roundRect">
            <a:avLst>
              <a:gd name="adj" fmla="val 6250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66800" y="4495800"/>
            <a:ext cx="406400" cy="4064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1574800" y="44704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动态护城河提供有力保障</a:t>
            </a:r>
            <a:endParaRPr lang="en-US" sz="1100"/>
          </a:p>
        </p:txBody>
      </p:sp>
      <p:cxnSp>
        <p:nvCxnSpPr>
          <p:cNvPr name="Connector 16" id="16"/>
          <p:cNvCxnSpPr/>
          <p:nvPr/>
        </p:nvCxnSpPr>
        <p:spPr>
          <a:xfrm rot="-9629" flipH="false" flipV="false">
            <a:off x="1066809" y="4997450"/>
            <a:ext cx="45339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0F0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7" id="17"/>
          <p:cNvSpPr/>
          <p:nvPr/>
        </p:nvSpPr>
        <p:spPr>
          <a:xfrm rot="0" flipH="false" flipV="false">
            <a:off x="1066800" y="5130800"/>
            <a:ext cx="45339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构建动态护城河，不仅巩固了市场地位，更为长期的可持续发展提供了坚实基础。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6286500" y="4191000"/>
            <a:ext cx="5143500" cy="2032000"/>
          </a:xfrm>
          <a:prstGeom prst="roundRect">
            <a:avLst>
              <a:gd name="adj" fmla="val 6250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591300" y="4495800"/>
            <a:ext cx="406400" cy="40640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 flipH="false" flipV="false">
            <a:off x="7099300" y="4470400"/>
            <a:ext cx="4064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估值兼具安全边际与成长空间</a:t>
            </a:r>
            <a:endParaRPr lang="en-US" sz="1100"/>
          </a:p>
        </p:txBody>
      </p:sp>
      <p:cxnSp>
        <p:nvCxnSpPr>
          <p:cNvPr name="Connector 21" id="21"/>
          <p:cNvCxnSpPr/>
          <p:nvPr/>
        </p:nvCxnSpPr>
        <p:spPr>
          <a:xfrm rot="-9629" flipH="false" flipV="false">
            <a:off x="6591309" y="4997450"/>
            <a:ext cx="45339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0F0F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22" id="22"/>
          <p:cNvSpPr/>
          <p:nvPr/>
        </p:nvSpPr>
        <p:spPr>
          <a:xfrm rot="0" flipH="false" flipV="false">
            <a:off x="6591300" y="5130800"/>
            <a:ext cx="45339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当前市盈率处于合理区间，既具备防御性的安全边际，又蕴含科技转型带来的估值提升潜力。</a:t>
            </a:r>
            <a:endParaRPr lang="en-US" sz="1100"/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F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A19">
              <a:alpha val="7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感谢观看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613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8735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Q &amp; A 互动交流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6190112"/>
            <a:ext cx="1524000" cy="667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三条并行的增长曲线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12581" b="12581"/>
          <a:stretch>
            <a:fillRect/>
          </a:stretch>
        </p:blipFill>
        <p:spPr>
          <a:xfrm rot="0" flipH="false" flipV="false">
            <a:off x="1651000" y="2413000"/>
            <a:ext cx="1524000" cy="1524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889000" y="4064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智能化 (ToC)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889000" y="4508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面向消费者的智能家居生态构建，推动产品创新与体验升级。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4445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r="0" t="10629" b="10629"/>
          <a:stretch>
            <a:fillRect/>
          </a:stretch>
        </p:blipFill>
        <p:spPr>
          <a:xfrm rot="0" flipH="false" flipV="false">
            <a:off x="5334000" y="2413000"/>
            <a:ext cx="1524000" cy="1524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9" id="9"/>
          <p:cNvSpPr/>
          <p:nvPr/>
        </p:nvSpPr>
        <p:spPr>
          <a:xfrm rot="0" flipH="false" flipV="false">
            <a:off x="4572000" y="4064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机器人与自动化 (ToB)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4572000" y="4508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面向企业的工业自动化解决方案，赋能智能制造与产业升级。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8128000" y="2032000"/>
            <a:ext cx="3302000" cy="3556000"/>
          </a:xfrm>
          <a:prstGeom prst="roundRect">
            <a:avLst>
              <a:gd name="adj" fmla="val 3846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8563" r="8563" t="0" b="0"/>
          <a:stretch>
            <a:fillRect/>
          </a:stretch>
        </p:blipFill>
        <p:spPr>
          <a:xfrm rot="0" flipH="false" flipV="false">
            <a:off x="9017000" y="2413000"/>
            <a:ext cx="1524000" cy="1524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3" id="13"/>
          <p:cNvSpPr/>
          <p:nvPr/>
        </p:nvSpPr>
        <p:spPr>
          <a:xfrm rot="0" flipH="false" flipV="false">
            <a:off x="8255000" y="4064000"/>
            <a:ext cx="304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绿色能源 (新能源)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255000" y="4508500"/>
            <a:ext cx="304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布局未来的清洁能源技术，致力于实现低碳环保的可持续发展。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1E3C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286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第一增长曲线：ToC的智能化业务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422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2286000" y="3683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从传统家电向智能生态的跨越与升级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美的美居IoT生态平台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143000" y="2413000"/>
            <a:ext cx="609600" cy="609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905000" y="2349500"/>
            <a:ext cx="355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注册用户规模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905000" y="2730500"/>
            <a:ext cx="355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6000万+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4064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143000" y="4445000"/>
            <a:ext cx="609600" cy="609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905000" y="4381500"/>
            <a:ext cx="355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智能设备连接数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905000" y="4762500"/>
            <a:ext cx="355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1亿台+</a:t>
            </a:r>
            <a:endParaRPr lang="en-US" sz="1100"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4831" r="4831" t="0" b="0"/>
          <a:stretch>
            <a:fillRect/>
          </a:stretch>
        </p:blipFill>
        <p:spPr>
          <a:xfrm rot="0" flipH="false" flipV="false">
            <a:off x="6223000" y="2032000"/>
            <a:ext cx="5207000" cy="3810000"/>
          </a:xfrm>
          <a:prstGeom prst="roundRect">
            <a:avLst>
              <a:gd name="adj" fmla="val 3333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76200" blurRad="190500" algn="tl" rotWithShape="false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智能场景与数据闭环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2476500" cy="3302000"/>
          </a:xfrm>
          <a:prstGeom prst="roundRect">
            <a:avLst>
              <a:gd name="adj" fmla="val 5128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739900" y="2413000"/>
            <a:ext cx="508000" cy="508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889000" y="3048000"/>
            <a:ext cx="2222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用户数据积累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29892" flipH="false" flipV="false">
            <a:off x="1270028" y="3486150"/>
            <a:ext cx="14605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952500" y="3619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6B7280"/>
                </a:solidFill>
                <a:latin typeface="Noto Sans SC"/>
                <a:ea typeface="Noto Sans SC"/>
                <a:cs typeface="Noto Sans SC"/>
                <a:sym typeface="Noto Sans SC"/>
              </a:rPr>
              <a:t>用户使用智能设备产生海量交互数据，作为闭环的起点与基石。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3327400" y="34925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3708400" y="2032000"/>
            <a:ext cx="2476500" cy="3302000"/>
          </a:xfrm>
          <a:prstGeom prst="roundRect">
            <a:avLst>
              <a:gd name="adj" fmla="val 5128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4686300" y="2413000"/>
            <a:ext cx="508000" cy="5080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3835400" y="3048000"/>
            <a:ext cx="2222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AI大模型训练</a:t>
            </a:r>
            <a:endParaRPr lang="en-US" sz="1100"/>
          </a:p>
        </p:txBody>
      </p:sp>
      <p:cxnSp>
        <p:nvCxnSpPr>
          <p:cNvPr name="Connector 12" id="12"/>
          <p:cNvCxnSpPr/>
          <p:nvPr/>
        </p:nvCxnSpPr>
        <p:spPr>
          <a:xfrm rot="-29892" flipH="false" flipV="false">
            <a:off x="4216428" y="3486150"/>
            <a:ext cx="14605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3" id="13"/>
          <p:cNvSpPr/>
          <p:nvPr/>
        </p:nvSpPr>
        <p:spPr>
          <a:xfrm rot="0" flipH="false" flipV="false">
            <a:off x="3898900" y="3619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6B7280"/>
                </a:solidFill>
                <a:latin typeface="Noto Sans SC"/>
                <a:ea typeface="Noto Sans SC"/>
                <a:cs typeface="Noto Sans SC"/>
                <a:sym typeface="Noto Sans SC"/>
              </a:rPr>
              <a:t>数据反哺模型训练，持续优化算法，提升AI的理解与决策能力。</a:t>
            </a:r>
            <a:endParaRPr lang="en-US" sz="1100"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273800" y="3492500"/>
            <a:ext cx="304800" cy="3048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6654800" y="2032000"/>
            <a:ext cx="2476500" cy="3302000"/>
          </a:xfrm>
          <a:prstGeom prst="roundRect">
            <a:avLst>
              <a:gd name="adj" fmla="val 5128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7632700" y="2413000"/>
            <a:ext cx="508000" cy="5080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6781800" y="3048000"/>
            <a:ext cx="2222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智能场景优化</a:t>
            </a:r>
            <a:endParaRPr lang="en-US" sz="1100"/>
          </a:p>
        </p:txBody>
      </p:sp>
      <p:cxnSp>
        <p:nvCxnSpPr>
          <p:cNvPr name="Connector 18" id="18"/>
          <p:cNvCxnSpPr/>
          <p:nvPr/>
        </p:nvCxnSpPr>
        <p:spPr>
          <a:xfrm rot="-29892" flipH="false" flipV="false">
            <a:off x="7162828" y="3486150"/>
            <a:ext cx="14605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9" id="19"/>
          <p:cNvSpPr/>
          <p:nvPr/>
        </p:nvSpPr>
        <p:spPr>
          <a:xfrm rot="0" flipH="false" flipV="false">
            <a:off x="6845300" y="3619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6B7280"/>
                </a:solidFill>
                <a:latin typeface="Noto Sans SC"/>
                <a:ea typeface="Noto Sans SC"/>
                <a:cs typeface="Noto Sans SC"/>
                <a:sym typeface="Noto Sans SC"/>
              </a:rPr>
              <a:t>基于更智能的模型，打造超过300个精细化场景，提升用户体验。</a:t>
            </a:r>
            <a:endParaRPr lang="en-US" sz="1100"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9220200" y="3492500"/>
            <a:ext cx="304800" cy="304800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0" flipH="false" flipV="false">
            <a:off x="9601200" y="2032000"/>
            <a:ext cx="2476500" cy="3302000"/>
          </a:xfrm>
          <a:prstGeom prst="roundRect">
            <a:avLst>
              <a:gd name="adj" fmla="val 5128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8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10579100" y="2413000"/>
            <a:ext cx="508000" cy="508000"/>
          </a:xfrm>
          <a:prstGeom prst="rect">
            <a:avLst/>
          </a:prstGeom>
        </p:spPr>
      </p:pic>
      <p:sp>
        <p:nvSpPr>
          <p:cNvPr name="AutoShape 23" id="23"/>
          <p:cNvSpPr/>
          <p:nvPr/>
        </p:nvSpPr>
        <p:spPr>
          <a:xfrm rot="0" flipH="false" flipV="false">
            <a:off x="9728200" y="3048000"/>
            <a:ext cx="2222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驱动硬件销售</a:t>
            </a:r>
            <a:endParaRPr lang="en-US" sz="1100"/>
          </a:p>
        </p:txBody>
      </p:sp>
      <p:cxnSp>
        <p:nvCxnSpPr>
          <p:cNvPr name="Connector 24" id="24"/>
          <p:cNvCxnSpPr/>
          <p:nvPr/>
        </p:nvCxnSpPr>
        <p:spPr>
          <a:xfrm rot="-29892" flipH="false" flipV="false">
            <a:off x="10109228" y="3486150"/>
            <a:ext cx="14605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25" id="25"/>
          <p:cNvSpPr/>
          <p:nvPr/>
        </p:nvSpPr>
        <p:spPr>
          <a:xfrm rot="0" flipH="false" flipV="false">
            <a:off x="9791700" y="3619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6B7280"/>
                </a:solidFill>
                <a:latin typeface="Noto Sans SC"/>
                <a:ea typeface="Noto Sans SC"/>
                <a:cs typeface="Noto Sans SC"/>
                <a:sym typeface="Noto Sans SC"/>
              </a:rPr>
              <a:t>极致的场景体验吸引用户购买高端硬件，形成自我强化的商业闭环。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1432">
              <a:alpha val="5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2286000" y="2286000"/>
            <a:ext cx="762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第二增长曲线 · Strategic Growth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1016000" y="2794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ToB的机器人与自动化业务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3930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66CC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机器人业务收入与密度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2336800"/>
            <a:ext cx="609600" cy="609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828800" y="2336800"/>
            <a:ext cx="368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2023年机器人与自动化业务收入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828800" y="2717800"/>
            <a:ext cx="3683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311 亿元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4064000"/>
            <a:ext cx="5080000" cy="1778000"/>
          </a:xfrm>
          <a:prstGeom prst="roundRect">
            <a:avLst>
              <a:gd name="adj" fmla="val 7142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66800" y="4368800"/>
            <a:ext cx="609600" cy="609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828800" y="4368800"/>
            <a:ext cx="368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库卡机器人使用密度 (台/万人)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828800" y="4749800"/>
            <a:ext cx="3683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640 台/万人</a:t>
            </a:r>
            <a:endParaRPr lang="en-US" sz="1100"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85" r="85" t="0" b="0"/>
          <a:stretch>
            <a:fillRect/>
          </a:stretch>
        </p:blipFill>
        <p:spPr>
          <a:xfrm rot="0" flipH="false" flipV="false">
            <a:off x="6096000" y="2032000"/>
            <a:ext cx="5334000" cy="3810000"/>
          </a:xfrm>
          <a:prstGeom prst="roundRect">
            <a:avLst>
              <a:gd name="adj" fmla="val 3333"/>
            </a:avLst>
          </a:prstGeom>
          <a:noFill/>
          <a:ln w="25400" cmpd="sng" cap="flat">
            <a:noFill/>
            <a:prstDash val="solid"/>
            <a:round/>
          </a:ln>
          <a:effectLst>
            <a:outerShdw dir="5400000" dist="76200" blurRad="190500" algn="tl" rotWithShape="false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762000"/>
            <a:ext cx="10668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技术突破与行业拓展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2032000"/>
            <a:ext cx="5080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143000" y="2413000"/>
            <a:ext cx="508000" cy="508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778000" y="24130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核心技术突破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10110" flipH="false" flipV="false">
            <a:off x="1143009" y="3041650"/>
            <a:ext cx="4318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143000" y="3238500"/>
            <a:ext cx="4318000" cy="254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伺服电机重载移动机器人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荣获“国际领先”技术认定，标志着在高精度运动控制领域取得重大进展。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096000" y="2032000"/>
            <a:ext cx="5080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100000"/>
            </a:srgbClr>
          </a:solidFill>
          <a:ln w="25400" cmpd="sng" cap="flat">
            <a:noFill/>
            <a:prstDash val="solid"/>
            <a:round/>
          </a:ln>
          <a:effectLst>
            <a:outerShdw dir="27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477000" y="2413000"/>
            <a:ext cx="508000" cy="5080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7112000" y="24130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333333"/>
                </a:solidFill>
                <a:latin typeface="Noto Sans SC"/>
                <a:ea typeface="Noto Sans SC"/>
                <a:cs typeface="Noto Sans SC"/>
                <a:sym typeface="Noto Sans SC"/>
              </a:rPr>
              <a:t>多元化行业布局</a:t>
            </a:r>
            <a:endParaRPr lang="en-US" sz="1100"/>
          </a:p>
        </p:txBody>
      </p:sp>
      <p:cxnSp>
        <p:nvCxnSpPr>
          <p:cNvPr name="Connector 11" id="11"/>
          <p:cNvCxnSpPr/>
          <p:nvPr/>
        </p:nvCxnSpPr>
        <p:spPr>
          <a:xfrm rot="-10110" flipH="false" flipV="false">
            <a:off x="6477009" y="3041650"/>
            <a:ext cx="4318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6E6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r="0" t="19919" b="19919"/>
          <a:stretch>
            <a:fillRect/>
          </a:stretch>
        </p:blipFill>
        <p:spPr>
          <a:xfrm rot="0" flipH="false" flipV="false">
            <a:off x="6477000" y="3238500"/>
            <a:ext cx="4318000" cy="1905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3" id="13"/>
          <p:cNvSpPr/>
          <p:nvPr/>
        </p:nvSpPr>
        <p:spPr>
          <a:xfrm rot="0" flipH="false" flipV="false">
            <a:off x="6477000" y="5270500"/>
            <a:ext cx="431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66666"/>
                </a:solidFill>
                <a:latin typeface="Noto Sans SC"/>
                <a:ea typeface="Noto Sans SC"/>
                <a:cs typeface="Noto Sans SC"/>
                <a:sym typeface="Noto Sans SC"/>
              </a:rPr>
              <a:t>成功拓展领域：</a:t>
            </a:r>
            <a:r>
              <a:rPr lang="en-US" b="true" i="false" strike="noStrike" u="none" sz="1400">
                <a:solidFill>
                  <a:srgbClr val="0066CC"/>
                </a:solidFill>
                <a:latin typeface="Noto Sans SC"/>
                <a:ea typeface="Noto Sans SC"/>
                <a:cs typeface="Noto Sans SC"/>
                <a:sym typeface="Noto Sans SC"/>
              </a:rPr>
              <a:t>汽车 · 电子 · 医疗 · 物流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